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6"/>
  </p:notesMasterIdLst>
  <p:handoutMasterIdLst>
    <p:handoutMasterId r:id="rId27"/>
  </p:handoutMasterIdLst>
  <p:sldIdLst>
    <p:sldId id="259" r:id="rId7"/>
    <p:sldId id="296" r:id="rId8"/>
    <p:sldId id="378" r:id="rId9"/>
    <p:sldId id="379" r:id="rId10"/>
    <p:sldId id="394" r:id="rId11"/>
    <p:sldId id="380" r:id="rId12"/>
    <p:sldId id="381" r:id="rId13"/>
    <p:sldId id="396" r:id="rId14"/>
    <p:sldId id="383" r:id="rId15"/>
    <p:sldId id="384" r:id="rId16"/>
    <p:sldId id="385" r:id="rId17"/>
    <p:sldId id="386" r:id="rId18"/>
    <p:sldId id="387" r:id="rId19"/>
    <p:sldId id="390" r:id="rId20"/>
    <p:sldId id="393" r:id="rId21"/>
    <p:sldId id="395" r:id="rId22"/>
    <p:sldId id="373" r:id="rId23"/>
    <p:sldId id="374" r:id="rId24"/>
    <p:sldId id="308" r:id="rId25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Powell" initials="AP" lastIdx="3" clrIdx="0">
    <p:extLst>
      <p:ext uri="{19B8F6BF-5375-455C-9EA6-DF929625EA0E}">
        <p15:presenceInfo xmlns:p15="http://schemas.microsoft.com/office/powerpoint/2012/main" userId="S0033FFF8109BF7A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4" autoAdjust="0"/>
    <p:restoredTop sz="94937" autoAdjust="0"/>
  </p:normalViewPr>
  <p:slideViewPr>
    <p:cSldViewPr showGuides="1">
      <p:cViewPr varScale="1">
        <p:scale>
          <a:sx n="81" d="100"/>
          <a:sy n="81" d="100"/>
        </p:scale>
        <p:origin x="108" y="744"/>
      </p:cViewPr>
      <p:guideLst>
        <p:guide orient="horz" pos="618"/>
        <p:guide pos="56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24413-E3EB-4F0F-90B7-A8D6B6E7D1FD}" type="doc">
      <dgm:prSet loTypeId="urn:microsoft.com/office/officeart/2005/8/layout/gear1" loCatId="process" qsTypeId="urn:microsoft.com/office/officeart/2005/8/quickstyle/simple1" qsCatId="simple" csTypeId="urn:microsoft.com/office/officeart/2005/8/colors/colorful2" csCatId="colorful" phldr="1"/>
      <dgm:spPr/>
    </dgm:pt>
    <dgm:pt modelId="{C7FDBD25-7142-4559-9BA4-32D1963E0AD4}">
      <dgm:prSet phldrT="[Text]"/>
      <dgm:spPr/>
      <dgm:t>
        <a:bodyPr/>
        <a:lstStyle/>
        <a:p>
          <a:r>
            <a:rPr lang="en-AU" dirty="0" smtClean="0"/>
            <a:t>Load app content</a:t>
          </a:r>
          <a:endParaRPr lang="en-AU" dirty="0"/>
        </a:p>
      </dgm:t>
    </dgm:pt>
    <dgm:pt modelId="{9764DE88-7E1E-431D-B675-0BB404A867BD}" type="parTrans" cxnId="{A4551ADF-A378-412F-8E61-FD2485E15076}">
      <dgm:prSet/>
      <dgm:spPr/>
      <dgm:t>
        <a:bodyPr/>
        <a:lstStyle/>
        <a:p>
          <a:endParaRPr lang="en-AU"/>
        </a:p>
      </dgm:t>
    </dgm:pt>
    <dgm:pt modelId="{00E5603B-E712-46EA-99CB-569963B52AAC}" type="sibTrans" cxnId="{A4551ADF-A378-412F-8E61-FD2485E15076}">
      <dgm:prSet/>
      <dgm:spPr/>
      <dgm:t>
        <a:bodyPr/>
        <a:lstStyle/>
        <a:p>
          <a:endParaRPr lang="en-AU"/>
        </a:p>
      </dgm:t>
    </dgm:pt>
    <dgm:pt modelId="{A5552DDE-DD10-4FD8-8463-96A8E87704A0}">
      <dgm:prSet phldrT="[Text]"/>
      <dgm:spPr/>
      <dgm:t>
        <a:bodyPr/>
        <a:lstStyle/>
        <a:p>
          <a:r>
            <a:rPr lang="en-AU" dirty="0" smtClean="0"/>
            <a:t>Sort data</a:t>
          </a:r>
          <a:endParaRPr lang="en-AU" dirty="0"/>
        </a:p>
      </dgm:t>
    </dgm:pt>
    <dgm:pt modelId="{75D37D06-223B-4A50-8E75-68A3CAF4F985}" type="parTrans" cxnId="{9901CD90-F3DF-423E-96A8-733849197C53}">
      <dgm:prSet/>
      <dgm:spPr/>
      <dgm:t>
        <a:bodyPr/>
        <a:lstStyle/>
        <a:p>
          <a:endParaRPr lang="en-AU"/>
        </a:p>
      </dgm:t>
    </dgm:pt>
    <dgm:pt modelId="{AD504F81-0638-489C-AF10-8348B46CEE40}" type="sibTrans" cxnId="{9901CD90-F3DF-423E-96A8-733849197C53}">
      <dgm:prSet/>
      <dgm:spPr/>
      <dgm:t>
        <a:bodyPr/>
        <a:lstStyle/>
        <a:p>
          <a:endParaRPr lang="en-AU"/>
        </a:p>
      </dgm:t>
    </dgm:pt>
    <dgm:pt modelId="{0DCB9807-A64E-4C9F-9CAE-97554117CAF1}">
      <dgm:prSet phldrT="[Text]"/>
      <dgm:spPr/>
      <dgm:t>
        <a:bodyPr/>
        <a:lstStyle/>
        <a:p>
          <a:r>
            <a:rPr lang="en-AU" dirty="0" smtClean="0"/>
            <a:t>Process records</a:t>
          </a:r>
          <a:endParaRPr lang="en-AU" dirty="0"/>
        </a:p>
      </dgm:t>
    </dgm:pt>
    <dgm:pt modelId="{8927894E-20FB-46C0-8F4F-C9D4BCA5A6E2}" type="parTrans" cxnId="{E34005D6-0E08-4D51-9270-6BC390F4A1B0}">
      <dgm:prSet/>
      <dgm:spPr/>
      <dgm:t>
        <a:bodyPr/>
        <a:lstStyle/>
        <a:p>
          <a:endParaRPr lang="en-AU"/>
        </a:p>
      </dgm:t>
    </dgm:pt>
    <dgm:pt modelId="{5665E27D-BF3D-47FE-BBA4-AE45CF219566}" type="sibTrans" cxnId="{E34005D6-0E08-4D51-9270-6BC390F4A1B0}">
      <dgm:prSet/>
      <dgm:spPr/>
      <dgm:t>
        <a:bodyPr/>
        <a:lstStyle/>
        <a:p>
          <a:endParaRPr lang="en-AU"/>
        </a:p>
      </dgm:t>
    </dgm:pt>
    <dgm:pt modelId="{7A467220-356E-4A57-8C2E-2639D61E0291}" type="pres">
      <dgm:prSet presAssocID="{BA724413-E3EB-4F0F-90B7-A8D6B6E7D1F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973B695-FFC2-4668-8DF0-160711FB9D25}" type="pres">
      <dgm:prSet presAssocID="{C7FDBD25-7142-4559-9BA4-32D1963E0AD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0F26BDE-F70E-40BE-8279-D2C1CB700907}" type="pres">
      <dgm:prSet presAssocID="{C7FDBD25-7142-4559-9BA4-32D1963E0AD4}" presName="gear1srcNode" presStyleLbl="node1" presStyleIdx="0" presStyleCnt="3"/>
      <dgm:spPr/>
      <dgm:t>
        <a:bodyPr/>
        <a:lstStyle/>
        <a:p>
          <a:endParaRPr lang="en-AU"/>
        </a:p>
      </dgm:t>
    </dgm:pt>
    <dgm:pt modelId="{E3266A96-F134-4504-8EE4-2D0B03F8952E}" type="pres">
      <dgm:prSet presAssocID="{C7FDBD25-7142-4559-9BA4-32D1963E0AD4}" presName="gear1dstNode" presStyleLbl="node1" presStyleIdx="0" presStyleCnt="3"/>
      <dgm:spPr/>
      <dgm:t>
        <a:bodyPr/>
        <a:lstStyle/>
        <a:p>
          <a:endParaRPr lang="en-AU"/>
        </a:p>
      </dgm:t>
    </dgm:pt>
    <dgm:pt modelId="{30C8AC16-D53C-4388-96D3-476E6BA27F0F}" type="pres">
      <dgm:prSet presAssocID="{A5552DDE-DD10-4FD8-8463-96A8E87704A0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9104331-CE5A-4167-B34D-2C8C10ED8753}" type="pres">
      <dgm:prSet presAssocID="{A5552DDE-DD10-4FD8-8463-96A8E87704A0}" presName="gear2srcNode" presStyleLbl="node1" presStyleIdx="1" presStyleCnt="3"/>
      <dgm:spPr/>
      <dgm:t>
        <a:bodyPr/>
        <a:lstStyle/>
        <a:p>
          <a:endParaRPr lang="en-AU"/>
        </a:p>
      </dgm:t>
    </dgm:pt>
    <dgm:pt modelId="{E44CB478-6CF4-4814-9331-2D2C0E5741C5}" type="pres">
      <dgm:prSet presAssocID="{A5552DDE-DD10-4FD8-8463-96A8E87704A0}" presName="gear2dstNode" presStyleLbl="node1" presStyleIdx="1" presStyleCnt="3"/>
      <dgm:spPr/>
      <dgm:t>
        <a:bodyPr/>
        <a:lstStyle/>
        <a:p>
          <a:endParaRPr lang="en-AU"/>
        </a:p>
      </dgm:t>
    </dgm:pt>
    <dgm:pt modelId="{3CFD453B-6840-4A89-A137-E7136BF997D0}" type="pres">
      <dgm:prSet presAssocID="{0DCB9807-A64E-4C9F-9CAE-97554117CAF1}" presName="gear3" presStyleLbl="node1" presStyleIdx="2" presStyleCnt="3"/>
      <dgm:spPr/>
      <dgm:t>
        <a:bodyPr/>
        <a:lstStyle/>
        <a:p>
          <a:endParaRPr lang="en-AU"/>
        </a:p>
      </dgm:t>
    </dgm:pt>
    <dgm:pt modelId="{34C35260-31CB-403A-947A-466E422FCC48}" type="pres">
      <dgm:prSet presAssocID="{0DCB9807-A64E-4C9F-9CAE-97554117CAF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30AA369-12AB-4885-BFB4-06A8B30BFD20}" type="pres">
      <dgm:prSet presAssocID="{0DCB9807-A64E-4C9F-9CAE-97554117CAF1}" presName="gear3srcNode" presStyleLbl="node1" presStyleIdx="2" presStyleCnt="3"/>
      <dgm:spPr/>
      <dgm:t>
        <a:bodyPr/>
        <a:lstStyle/>
        <a:p>
          <a:endParaRPr lang="en-AU"/>
        </a:p>
      </dgm:t>
    </dgm:pt>
    <dgm:pt modelId="{D06CF53C-853B-47F0-A34B-D22FA1E4D858}" type="pres">
      <dgm:prSet presAssocID="{0DCB9807-A64E-4C9F-9CAE-97554117CAF1}" presName="gear3dstNode" presStyleLbl="node1" presStyleIdx="2" presStyleCnt="3"/>
      <dgm:spPr/>
      <dgm:t>
        <a:bodyPr/>
        <a:lstStyle/>
        <a:p>
          <a:endParaRPr lang="en-AU"/>
        </a:p>
      </dgm:t>
    </dgm:pt>
    <dgm:pt modelId="{2BD3C973-1359-4EE4-B362-A212C4B1A6B8}" type="pres">
      <dgm:prSet presAssocID="{00E5603B-E712-46EA-99CB-569963B52AAC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D41DF8D3-5346-4766-9AA5-3378D24F5CD3}" type="pres">
      <dgm:prSet presAssocID="{AD504F81-0638-489C-AF10-8348B46CEE40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C0947904-C066-46C7-8F8B-BEAFAFFCF3B3}" type="pres">
      <dgm:prSet presAssocID="{5665E27D-BF3D-47FE-BBA4-AE45CF219566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A3AB79AF-2CD9-43CE-B14A-4B111293DC4C}" type="presOf" srcId="{BA724413-E3EB-4F0F-90B7-A8D6B6E7D1FD}" destId="{7A467220-356E-4A57-8C2E-2639D61E0291}" srcOrd="0" destOrd="0" presId="urn:microsoft.com/office/officeart/2005/8/layout/gear1"/>
    <dgm:cxn modelId="{F8CAAF6E-39AD-427E-A587-6AB0B66D5093}" type="presOf" srcId="{A5552DDE-DD10-4FD8-8463-96A8E87704A0}" destId="{30C8AC16-D53C-4388-96D3-476E6BA27F0F}" srcOrd="0" destOrd="0" presId="urn:microsoft.com/office/officeart/2005/8/layout/gear1"/>
    <dgm:cxn modelId="{EDEAD004-199F-403C-9C6B-C099C0FC75EC}" type="presOf" srcId="{A5552DDE-DD10-4FD8-8463-96A8E87704A0}" destId="{F9104331-CE5A-4167-B34D-2C8C10ED8753}" srcOrd="1" destOrd="0" presId="urn:microsoft.com/office/officeart/2005/8/layout/gear1"/>
    <dgm:cxn modelId="{F23CC9D5-CC1C-4F73-BB55-0471DD87CA54}" type="presOf" srcId="{C7FDBD25-7142-4559-9BA4-32D1963E0AD4}" destId="{9973B695-FFC2-4668-8DF0-160711FB9D25}" srcOrd="0" destOrd="0" presId="urn:microsoft.com/office/officeart/2005/8/layout/gear1"/>
    <dgm:cxn modelId="{04D7674B-E8A9-490F-B60C-B9A4D417872F}" type="presOf" srcId="{0DCB9807-A64E-4C9F-9CAE-97554117CAF1}" destId="{D06CF53C-853B-47F0-A34B-D22FA1E4D858}" srcOrd="3" destOrd="0" presId="urn:microsoft.com/office/officeart/2005/8/layout/gear1"/>
    <dgm:cxn modelId="{1109FBE4-B15C-436C-AD52-DEC292F98783}" type="presOf" srcId="{AD504F81-0638-489C-AF10-8348B46CEE40}" destId="{D41DF8D3-5346-4766-9AA5-3378D24F5CD3}" srcOrd="0" destOrd="0" presId="urn:microsoft.com/office/officeart/2005/8/layout/gear1"/>
    <dgm:cxn modelId="{95DE9F77-CB09-4FF5-9E5C-201B2B49028A}" type="presOf" srcId="{0DCB9807-A64E-4C9F-9CAE-97554117CAF1}" destId="{E30AA369-12AB-4885-BFB4-06A8B30BFD20}" srcOrd="2" destOrd="0" presId="urn:microsoft.com/office/officeart/2005/8/layout/gear1"/>
    <dgm:cxn modelId="{46DABA9F-F43C-45C1-A6F1-123F8FB1CA61}" type="presOf" srcId="{A5552DDE-DD10-4FD8-8463-96A8E87704A0}" destId="{E44CB478-6CF4-4814-9331-2D2C0E5741C5}" srcOrd="2" destOrd="0" presId="urn:microsoft.com/office/officeart/2005/8/layout/gear1"/>
    <dgm:cxn modelId="{FA1988A5-27E3-4320-B5E1-3BF4B158AB9C}" type="presOf" srcId="{00E5603B-E712-46EA-99CB-569963B52AAC}" destId="{2BD3C973-1359-4EE4-B362-A212C4B1A6B8}" srcOrd="0" destOrd="0" presId="urn:microsoft.com/office/officeart/2005/8/layout/gear1"/>
    <dgm:cxn modelId="{A4551ADF-A378-412F-8E61-FD2485E15076}" srcId="{BA724413-E3EB-4F0F-90B7-A8D6B6E7D1FD}" destId="{C7FDBD25-7142-4559-9BA4-32D1963E0AD4}" srcOrd="0" destOrd="0" parTransId="{9764DE88-7E1E-431D-B675-0BB404A867BD}" sibTransId="{00E5603B-E712-46EA-99CB-569963B52AAC}"/>
    <dgm:cxn modelId="{9901CD90-F3DF-423E-96A8-733849197C53}" srcId="{BA724413-E3EB-4F0F-90B7-A8D6B6E7D1FD}" destId="{A5552DDE-DD10-4FD8-8463-96A8E87704A0}" srcOrd="1" destOrd="0" parTransId="{75D37D06-223B-4A50-8E75-68A3CAF4F985}" sibTransId="{AD504F81-0638-489C-AF10-8348B46CEE40}"/>
    <dgm:cxn modelId="{D29B49C1-54BB-4614-A0D0-FB0C26838061}" type="presOf" srcId="{5665E27D-BF3D-47FE-BBA4-AE45CF219566}" destId="{C0947904-C066-46C7-8F8B-BEAFAFFCF3B3}" srcOrd="0" destOrd="0" presId="urn:microsoft.com/office/officeart/2005/8/layout/gear1"/>
    <dgm:cxn modelId="{E34005D6-0E08-4D51-9270-6BC390F4A1B0}" srcId="{BA724413-E3EB-4F0F-90B7-A8D6B6E7D1FD}" destId="{0DCB9807-A64E-4C9F-9CAE-97554117CAF1}" srcOrd="2" destOrd="0" parTransId="{8927894E-20FB-46C0-8F4F-C9D4BCA5A6E2}" sibTransId="{5665E27D-BF3D-47FE-BBA4-AE45CF219566}"/>
    <dgm:cxn modelId="{13560462-19E9-47CB-B068-3B1A344959B8}" type="presOf" srcId="{0DCB9807-A64E-4C9F-9CAE-97554117CAF1}" destId="{34C35260-31CB-403A-947A-466E422FCC48}" srcOrd="1" destOrd="0" presId="urn:microsoft.com/office/officeart/2005/8/layout/gear1"/>
    <dgm:cxn modelId="{5A47A5EB-E4ED-4D46-A7ED-5AA58A9E869A}" type="presOf" srcId="{0DCB9807-A64E-4C9F-9CAE-97554117CAF1}" destId="{3CFD453B-6840-4A89-A137-E7136BF997D0}" srcOrd="0" destOrd="0" presId="urn:microsoft.com/office/officeart/2005/8/layout/gear1"/>
    <dgm:cxn modelId="{C78ADCB4-4D90-4DB2-82EC-AF40D4DE8BB0}" type="presOf" srcId="{C7FDBD25-7142-4559-9BA4-32D1963E0AD4}" destId="{E3266A96-F134-4504-8EE4-2D0B03F8952E}" srcOrd="2" destOrd="0" presId="urn:microsoft.com/office/officeart/2005/8/layout/gear1"/>
    <dgm:cxn modelId="{DD917903-1189-4AD9-A654-7DC5492C35E9}" type="presOf" srcId="{C7FDBD25-7142-4559-9BA4-32D1963E0AD4}" destId="{70F26BDE-F70E-40BE-8279-D2C1CB700907}" srcOrd="1" destOrd="0" presId="urn:microsoft.com/office/officeart/2005/8/layout/gear1"/>
    <dgm:cxn modelId="{F6EE9E72-B0BC-4B42-BEDC-9E860BDE682E}" type="presParOf" srcId="{7A467220-356E-4A57-8C2E-2639D61E0291}" destId="{9973B695-FFC2-4668-8DF0-160711FB9D25}" srcOrd="0" destOrd="0" presId="urn:microsoft.com/office/officeart/2005/8/layout/gear1"/>
    <dgm:cxn modelId="{73C35DE2-67E7-4925-8BF8-A46D62E5C9DF}" type="presParOf" srcId="{7A467220-356E-4A57-8C2E-2639D61E0291}" destId="{70F26BDE-F70E-40BE-8279-D2C1CB700907}" srcOrd="1" destOrd="0" presId="urn:microsoft.com/office/officeart/2005/8/layout/gear1"/>
    <dgm:cxn modelId="{6CB36CE8-F745-44F0-92A4-DD81CD9FF6A6}" type="presParOf" srcId="{7A467220-356E-4A57-8C2E-2639D61E0291}" destId="{E3266A96-F134-4504-8EE4-2D0B03F8952E}" srcOrd="2" destOrd="0" presId="urn:microsoft.com/office/officeart/2005/8/layout/gear1"/>
    <dgm:cxn modelId="{BB8CB858-0112-46C2-898A-63F9F1468808}" type="presParOf" srcId="{7A467220-356E-4A57-8C2E-2639D61E0291}" destId="{30C8AC16-D53C-4388-96D3-476E6BA27F0F}" srcOrd="3" destOrd="0" presId="urn:microsoft.com/office/officeart/2005/8/layout/gear1"/>
    <dgm:cxn modelId="{4F75D7B3-689A-4663-9444-77273FC85FE8}" type="presParOf" srcId="{7A467220-356E-4A57-8C2E-2639D61E0291}" destId="{F9104331-CE5A-4167-B34D-2C8C10ED8753}" srcOrd="4" destOrd="0" presId="urn:microsoft.com/office/officeart/2005/8/layout/gear1"/>
    <dgm:cxn modelId="{6D8511EC-F6F6-4465-80D0-146760B956F6}" type="presParOf" srcId="{7A467220-356E-4A57-8C2E-2639D61E0291}" destId="{E44CB478-6CF4-4814-9331-2D2C0E5741C5}" srcOrd="5" destOrd="0" presId="urn:microsoft.com/office/officeart/2005/8/layout/gear1"/>
    <dgm:cxn modelId="{8898723B-76C9-4F56-849D-29CCEBE375B7}" type="presParOf" srcId="{7A467220-356E-4A57-8C2E-2639D61E0291}" destId="{3CFD453B-6840-4A89-A137-E7136BF997D0}" srcOrd="6" destOrd="0" presId="urn:microsoft.com/office/officeart/2005/8/layout/gear1"/>
    <dgm:cxn modelId="{7665F5E4-B643-4DB0-B605-CC24B1420DFB}" type="presParOf" srcId="{7A467220-356E-4A57-8C2E-2639D61E0291}" destId="{34C35260-31CB-403A-947A-466E422FCC48}" srcOrd="7" destOrd="0" presId="urn:microsoft.com/office/officeart/2005/8/layout/gear1"/>
    <dgm:cxn modelId="{7420773C-AC53-40F4-B831-F2041E7F4DF7}" type="presParOf" srcId="{7A467220-356E-4A57-8C2E-2639D61E0291}" destId="{E30AA369-12AB-4885-BFB4-06A8B30BFD20}" srcOrd="8" destOrd="0" presId="urn:microsoft.com/office/officeart/2005/8/layout/gear1"/>
    <dgm:cxn modelId="{B661111B-2BED-4546-9F3A-8E40D01B476D}" type="presParOf" srcId="{7A467220-356E-4A57-8C2E-2639D61E0291}" destId="{D06CF53C-853B-47F0-A34B-D22FA1E4D858}" srcOrd="9" destOrd="0" presId="urn:microsoft.com/office/officeart/2005/8/layout/gear1"/>
    <dgm:cxn modelId="{62F513D4-3D18-4502-8CF4-627DB0A0562E}" type="presParOf" srcId="{7A467220-356E-4A57-8C2E-2639D61E0291}" destId="{2BD3C973-1359-4EE4-B362-A212C4B1A6B8}" srcOrd="10" destOrd="0" presId="urn:microsoft.com/office/officeart/2005/8/layout/gear1"/>
    <dgm:cxn modelId="{8188ECEB-AC5F-42CD-B5C2-26EECA2F55F3}" type="presParOf" srcId="{7A467220-356E-4A57-8C2E-2639D61E0291}" destId="{D41DF8D3-5346-4766-9AA5-3378D24F5CD3}" srcOrd="11" destOrd="0" presId="urn:microsoft.com/office/officeart/2005/8/layout/gear1"/>
    <dgm:cxn modelId="{B1DC229D-1CBC-49DB-83D8-D073FBBD045E}" type="presParOf" srcId="{7A467220-356E-4A57-8C2E-2639D61E0291}" destId="{C0947904-C066-46C7-8F8B-BEAFAFFCF3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3B695-FFC2-4668-8DF0-160711FB9D25}">
      <dsp:nvSpPr>
        <dsp:cNvPr id="0" name=""/>
        <dsp:cNvSpPr/>
      </dsp:nvSpPr>
      <dsp:spPr>
        <a:xfrm>
          <a:off x="2330558" y="1498216"/>
          <a:ext cx="1831153" cy="1831153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kern="1200" dirty="0" smtClean="0"/>
            <a:t>Load app content</a:t>
          </a:r>
          <a:endParaRPr lang="en-AU" sz="1600" kern="1200" dirty="0"/>
        </a:p>
      </dsp:txBody>
      <dsp:txXfrm>
        <a:off x="2698701" y="1927155"/>
        <a:ext cx="1094867" cy="941250"/>
      </dsp:txXfrm>
    </dsp:sp>
    <dsp:sp modelId="{30C8AC16-D53C-4388-96D3-476E6BA27F0F}">
      <dsp:nvSpPr>
        <dsp:cNvPr id="0" name=""/>
        <dsp:cNvSpPr/>
      </dsp:nvSpPr>
      <dsp:spPr>
        <a:xfrm>
          <a:off x="1265160" y="1065398"/>
          <a:ext cx="1331748" cy="1331748"/>
        </a:xfrm>
        <a:prstGeom prst="gear6">
          <a:avLst/>
        </a:prstGeom>
        <a:solidFill>
          <a:schemeClr val="accent2">
            <a:hueOff val="3950979"/>
            <a:satOff val="-24898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kern="1200" dirty="0" smtClean="0"/>
            <a:t>Sort data</a:t>
          </a:r>
          <a:endParaRPr lang="en-AU" sz="1600" kern="1200" dirty="0"/>
        </a:p>
      </dsp:txBody>
      <dsp:txXfrm>
        <a:off x="1600432" y="1402696"/>
        <a:ext cx="661204" cy="657152"/>
      </dsp:txXfrm>
    </dsp:sp>
    <dsp:sp modelId="{3CFD453B-6840-4A89-A137-E7136BF997D0}">
      <dsp:nvSpPr>
        <dsp:cNvPr id="0" name=""/>
        <dsp:cNvSpPr/>
      </dsp:nvSpPr>
      <dsp:spPr>
        <a:xfrm rot="20700000">
          <a:off x="2011075" y="146628"/>
          <a:ext cx="1304841" cy="1304841"/>
        </a:xfrm>
        <a:prstGeom prst="gear6">
          <a:avLst/>
        </a:prstGeom>
        <a:solidFill>
          <a:schemeClr val="accent2">
            <a:hueOff val="7901958"/>
            <a:satOff val="-4979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kern="1200" dirty="0" smtClean="0"/>
            <a:t>Process records</a:t>
          </a:r>
          <a:endParaRPr lang="en-AU" sz="1600" kern="1200" dirty="0"/>
        </a:p>
      </dsp:txBody>
      <dsp:txXfrm rot="-20700000">
        <a:off x="2297265" y="432818"/>
        <a:ext cx="732461" cy="732461"/>
      </dsp:txXfrm>
    </dsp:sp>
    <dsp:sp modelId="{2BD3C973-1359-4EE4-B362-A212C4B1A6B8}">
      <dsp:nvSpPr>
        <dsp:cNvPr id="0" name=""/>
        <dsp:cNvSpPr/>
      </dsp:nvSpPr>
      <dsp:spPr>
        <a:xfrm>
          <a:off x="2180493" y="1227127"/>
          <a:ext cx="2343876" cy="2343876"/>
        </a:xfrm>
        <a:prstGeom prst="circularArrow">
          <a:avLst>
            <a:gd name="adj1" fmla="val 4688"/>
            <a:gd name="adj2" fmla="val 299029"/>
            <a:gd name="adj3" fmla="val 2491349"/>
            <a:gd name="adj4" fmla="val 15915810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DF8D3-5346-4766-9AA5-3378D24F5CD3}">
      <dsp:nvSpPr>
        <dsp:cNvPr id="0" name=""/>
        <dsp:cNvSpPr/>
      </dsp:nvSpPr>
      <dsp:spPr>
        <a:xfrm>
          <a:off x="1029310" y="774444"/>
          <a:ext cx="1702972" cy="170297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3950979"/>
            <a:satOff val="-24898"/>
            <a:lumOff val="9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47904-C066-46C7-8F8B-BEAFAFFCF3B3}">
      <dsp:nvSpPr>
        <dsp:cNvPr id="0" name=""/>
        <dsp:cNvSpPr/>
      </dsp:nvSpPr>
      <dsp:spPr>
        <a:xfrm>
          <a:off x="1709252" y="-135469"/>
          <a:ext cx="1836147" cy="183614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7901958"/>
            <a:satOff val="-49796"/>
            <a:lumOff val="1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10/06/2014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10/06/2014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380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747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402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108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853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442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47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052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4999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52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202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91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0E0E-1F2C-4E6E-B168-928DCCD9FC96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Quote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quote source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/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/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B56F-B44B-46AA-97B1-CA041AECB16C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480E61-56EE-4ADF-8779-ECE37FDE8329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F6330-03F8-4D88-A646-B563CDC9AF8D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044588-2A83-44A9-A3CC-C3B7B17A516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22EE6-4B31-412E-8723-91D4ADC54A19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61D82-8DC8-458B-8902-24081A8340A2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C959DE-A79C-459E-8034-77D6B0EBD4F3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3D236-8947-4982-93B0-9FCFCBDDAAAA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85B30-36BA-40E4-B8EC-C9A27658475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01A2FF-CDC1-40C1-873E-97295C411EAE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6EB8D-2F5F-4C3C-9779-37FE3E8D319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98056B-DCE9-4980-AB4F-9933835EDDF0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CAFF4A-1ACD-4FAE-A33D-FFAFDD26098E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4F744D-E263-4258-9535-CA1100C058C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9FA2E3-1277-4A05-A117-6DAAA0A59214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818C87-C82A-4436-B0CF-391780521B37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E3E39A-5791-4850-A246-16D6E2F6AEB6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/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5592-B95A-4E1B-8688-B9BAC9237151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C7D5-0035-4193-9F83-5592C7C73289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62CC-52A7-47E4-B186-2D952EF52122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2E27-7A8C-4707-AD07-B4E8FCCC602F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D-9276-444C-86E6-50A9930741D5}" type="datetime1">
              <a:rPr lang="en-AU" smtClean="0"/>
              <a:t>10/06/2014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94FD292-6CBB-42F0-8BF6-EA5D415F7BA5}" type="datetime1">
              <a:rPr lang="en-AU" smtClean="0"/>
              <a:pPr/>
              <a:t>10/06/2014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3" r:id="rId2"/>
    <p:sldLayoutId id="2147483678" r:id="rId3"/>
    <p:sldLayoutId id="2147483679" r:id="rId4"/>
    <p:sldLayoutId id="2147483680" r:id="rId5"/>
    <p:sldLayoutId id="2147483681" r:id="rId6"/>
    <p:sldLayoutId id="2147483654" r:id="rId7"/>
    <p:sldLayoutId id="2147483655" r:id="rId8"/>
    <p:sldLayoutId id="2147483682" r:id="rId9"/>
    <p:sldLayoutId id="2147483684" r:id="rId10"/>
    <p:sldLayoutId id="2147483685" r:id="rId11"/>
    <p:sldLayoutId id="2147483649" r:id="rId12"/>
    <p:sldLayoutId id="2147483656" r:id="rId13"/>
    <p:sldLayoutId id="2147483658" r:id="rId14"/>
    <p:sldLayoutId id="2147483657" r:id="rId15"/>
    <p:sldLayoutId id="2147483659" r:id="rId16"/>
    <p:sldLayoutId id="2147483660" r:id="rId17"/>
    <p:sldLayoutId id="2147483651" r:id="rId18"/>
    <p:sldLayoutId id="2147483661" r:id="rId19"/>
    <p:sldLayoutId id="2147483663" r:id="rId20"/>
    <p:sldLayoutId id="2147483662" r:id="rId21"/>
    <p:sldLayoutId id="2147483664" r:id="rId22"/>
    <p:sldLayoutId id="2147483665" r:id="rId23"/>
    <p:sldLayoutId id="2147483666" r:id="rId24"/>
    <p:sldLayoutId id="2147483667" r:id="rId25"/>
    <p:sldLayoutId id="2147483669" r:id="rId26"/>
    <p:sldLayoutId id="2147483668" r:id="rId27"/>
    <p:sldLayoutId id="2147483670" r:id="rId28"/>
    <p:sldLayoutId id="2147483671" r:id="rId29"/>
    <p:sldLayoutId id="2147483672" r:id="rId30"/>
    <p:sldLayoutId id="2147483673" r:id="rId31"/>
    <p:sldLayoutId id="2147483675" r:id="rId32"/>
    <p:sldLayoutId id="2147483674" r:id="rId33"/>
    <p:sldLayoutId id="2147483676" r:id="rId34"/>
    <p:sldLayoutId id="2147483677" r:id="rId35"/>
    <p:sldLayoutId id="2147483686" r:id="rId36"/>
    <p:sldLayoutId id="2147483687" r:id="rId37"/>
    <p:sldLayoutId id="2147483689" r:id="rId38"/>
    <p:sldLayoutId id="2147483688" r:id="rId39"/>
    <p:sldLayoutId id="2147483690" r:id="rId40"/>
    <p:sldLayoutId id="2147483691" r:id="rId41"/>
  </p:sldLayoutIdLst>
  <p:hf hd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mesurname.com/" TargetMode="External"/><Relationship Id="rId2" Type="http://schemas.openxmlformats.org/officeDocument/2006/relationships/hyperlink" Target="mailto:filip.ekberg@readify.net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mesurname.com/" TargetMode="External"/><Relationship Id="rId2" Type="http://schemas.openxmlformats.org/officeDocument/2006/relationships/hyperlink" Target="mailto:filip.ekberg@readify.net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5.xml"/><Relationship Id="rId6" Type="http://schemas.openxmlformats.org/officeDocument/2006/relationships/diagramData" Target="../diagrams/data1.xml"/><Relationship Id="rId5" Type="http://schemas.openxmlformats.org/officeDocument/2006/relationships/image" Target="../media/image32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800" y="1609201"/>
            <a:ext cx="10729013" cy="3188745"/>
          </a:xfrm>
        </p:spPr>
        <p:txBody>
          <a:bodyPr/>
          <a:lstStyle/>
          <a:p>
            <a:r>
              <a:rPr lang="en-AU" sz="6000" b="1" dirty="0" smtClean="0"/>
              <a:t>Asynchronous </a:t>
            </a:r>
            <a:br>
              <a:rPr lang="en-AU" sz="6000" b="1" dirty="0" smtClean="0"/>
            </a:br>
            <a:r>
              <a:rPr lang="en-AU" sz="6000" dirty="0" smtClean="0"/>
              <a:t>programming</a:t>
            </a:r>
            <a:endParaRPr lang="en-AU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Deadlock All The Things!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49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The second one crashes!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10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Async void is EVIL!</a:t>
            </a:r>
          </a:p>
          <a:p>
            <a:r>
              <a:rPr lang="en-US" dirty="0" smtClean="0"/>
              <a:t>Marking a method as </a:t>
            </a:r>
            <a:r>
              <a:rPr lang="en-US" b="1" dirty="0" smtClean="0"/>
              <a:t>async</a:t>
            </a:r>
            <a:r>
              <a:rPr lang="en-US" dirty="0" smtClean="0"/>
              <a:t> wraps it inside a state machine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1009520" y="3573953"/>
            <a:ext cx="101759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AU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AsyncStateMachine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(&lt;</a:t>
            </a:r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RunAsync2&gt;d__0)), DebuggerStepThrough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RunAsync2()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RunAsync2&gt;d__0 d__;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d__.&lt;&gt;4__this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    d__.&lt;&gt;t__builder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AU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AsyncVoidMethodBuilder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.Create();</a:t>
            </a:r>
          </a:p>
          <a:p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    d__.&lt;&gt;1__state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-1;</a:t>
            </a:r>
          </a:p>
          <a:p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    d__.&lt;&gt;t__builder.Start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&lt;&lt;RunAsync2&gt;</a:t>
            </a:r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d__0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highlight>
                  <a:srgbClr val="FFFFFF"/>
                </a:highlight>
                <a:latin typeface="Consolas" panose="020B0609020204030204" pitchFamily="49" charset="0"/>
              </a:rPr>
              <a:t>d__);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48894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How do we handle this?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11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dirty="0" smtClean="0"/>
              <a:t>Task </a:t>
            </a:r>
            <a:r>
              <a:rPr lang="en-US" dirty="0" smtClean="0"/>
              <a:t>as a return type instead</a:t>
            </a:r>
          </a:p>
          <a:p>
            <a:r>
              <a:rPr lang="en-US" dirty="0" smtClean="0"/>
              <a:t>Always </a:t>
            </a:r>
            <a:r>
              <a:rPr lang="en-US" b="1" dirty="0" smtClean="0"/>
              <a:t>await </a:t>
            </a:r>
            <a:r>
              <a:rPr lang="en-US" dirty="0" smtClean="0"/>
              <a:t>your </a:t>
            </a:r>
            <a:r>
              <a:rPr lang="en-US" b="1" dirty="0" smtClean="0"/>
              <a:t>async</a:t>
            </a:r>
            <a:r>
              <a:rPr lang="en-US" dirty="0" smtClean="0"/>
              <a:t> calls</a:t>
            </a:r>
            <a:endParaRPr lang="en-AU" b="1" dirty="0"/>
          </a:p>
        </p:txBody>
      </p:sp>
      <p:sp>
        <p:nvSpPr>
          <p:cNvPr id="8" name="Rectangle 7"/>
          <p:cNvSpPr/>
          <p:nvPr/>
        </p:nvSpPr>
        <p:spPr>
          <a:xfrm>
            <a:off x="7237038" y="3138754"/>
            <a:ext cx="6092825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void</a:t>
            </a: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Button_Click</a:t>
            </a: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b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sv-SE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AU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 </a:t>
            </a:r>
            <a:r>
              <a:rPr lang="en-AU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RunAsync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AU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1400" dirty="0"/>
          </a:p>
        </p:txBody>
      </p:sp>
      <p:sp>
        <p:nvSpPr>
          <p:cNvPr id="7" name="Rectangle 6"/>
          <p:cNvSpPr/>
          <p:nvPr/>
        </p:nvSpPr>
        <p:spPr>
          <a:xfrm>
            <a:off x="1030478" y="3138754"/>
            <a:ext cx="52565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Button_Click</a:t>
            </a:r>
            <a:r>
              <a:rPr lang="en-A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RunAsync();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RunAsync()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758670" y="3786826"/>
            <a:ext cx="1925856" cy="64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26822" y="4491274"/>
            <a:ext cx="200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dirty="0" smtClean="0"/>
              <a:t>Silently </a:t>
            </a:r>
            <a:r>
              <a:rPr lang="sv-SE" sz="1800" b="1" dirty="0" smtClean="0"/>
              <a:t>fails</a:t>
            </a:r>
            <a:endParaRPr lang="sv-SE" sz="18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05632" y="4262138"/>
            <a:ext cx="2409622" cy="107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26822" y="5417409"/>
            <a:ext cx="350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“</a:t>
            </a:r>
            <a:r>
              <a:rPr lang="en-US" sz="1800" b="1" dirty="0" smtClean="0"/>
              <a:t>Validates</a:t>
            </a:r>
            <a:r>
              <a:rPr lang="en-US" sz="1800" dirty="0" smtClean="0"/>
              <a:t>” and lets you catch any possible exceptions</a:t>
            </a:r>
            <a:endParaRPr lang="sv-SE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7215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729192" cy="1143265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Proper </a:t>
            </a:r>
            <a:r>
              <a:rPr lang="en-US" b="1" dirty="0" err="1" smtClean="0">
                <a:solidFill>
                  <a:schemeClr val="accent1"/>
                </a:solidFill>
              </a:rPr>
              <a:t>Async</a:t>
            </a:r>
            <a:r>
              <a:rPr lang="en-US" dirty="0" smtClean="0">
                <a:solidFill>
                  <a:schemeClr val="accent1"/>
                </a:solidFill>
              </a:rPr>
              <a:t> method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12</a:t>
            </a:fld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763808" y="1197546"/>
            <a:ext cx="119278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BoilEggsAsync(</a:t>
            </a:r>
            <a:r>
              <a:rPr lang="en-AU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amountOfEggs)</a:t>
            </a:r>
          </a:p>
          <a:p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BoilAsync</a:t>
            </a:r>
            <a:r>
              <a:rPr lang="en-A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AU" sz="2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amountOfEggs</a:t>
            </a:r>
            <a:r>
              <a:rPr lang="en-A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AU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2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838623" y="3124192"/>
            <a:ext cx="9289031" cy="3344725"/>
            <a:chOff x="5976726" y="1939361"/>
            <a:chExt cx="6494369" cy="3344725"/>
          </a:xfrm>
        </p:grpSpPr>
        <p:sp>
          <p:nvSpPr>
            <p:cNvPr id="9" name="Rectangle 8"/>
            <p:cNvSpPr/>
            <p:nvPr/>
          </p:nvSpPr>
          <p:spPr bwMode="auto">
            <a:xfrm>
              <a:off x="5976726" y="1939361"/>
              <a:ext cx="6494369" cy="33447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AU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7498" y="2092593"/>
              <a:ext cx="6092825" cy="31700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0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000" b="1" dirty="0" smtClean="0">
                  <a:solidFill>
                    <a:srgbClr val="2B91AF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Task</a:t>
              </a:r>
              <a:r>
                <a:rPr lang="en-AU" sz="20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BoilEggsAsync(</a:t>
              </a:r>
              <a:r>
                <a:rPr lang="en-AU" sz="20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amountOfEggs)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&lt;</a:t>
              </a:r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BoilEggsAsync&gt;d__5 d__;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d__.&lt;&gt;4__this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AU" sz="20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d__.amountOfEggs = amountOfEggs;</a:t>
              </a:r>
            </a:p>
            <a:p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d__.&lt;&gt;t__builder = </a:t>
              </a:r>
              <a:r>
                <a:rPr lang="en-AU" sz="2000" dirty="0" smtClean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AsyncTaskMethodBuilder</a:t>
              </a:r>
              <a:r>
                <a:rPr lang="en-AU" sz="20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.Create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d__.&lt;&gt;1__state = -1;</a:t>
              </a:r>
            </a:p>
            <a:p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d__.&lt;&gt;t__builder.Start&lt;&lt;BoilEggsAsync&gt;d__5&gt;(</a:t>
              </a:r>
              <a:r>
                <a:rPr lang="en-AU" sz="2000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ref</a:t>
              </a:r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000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d__);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AU" sz="2000" b="1" dirty="0">
                  <a:solidFill>
                    <a:srgbClr val="0000FF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AU" sz="20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AU" sz="2000" b="1" dirty="0"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d__.&lt;&gt;t__builder.Task;</a:t>
              </a:r>
            </a:p>
            <a:p>
              <a:r>
                <a:rPr lang="en-AU" sz="2000" dirty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AU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1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Await</a:t>
            </a:r>
            <a:r>
              <a:rPr lang="en-US" dirty="0" smtClean="0">
                <a:solidFill>
                  <a:schemeClr val="accent1"/>
                </a:solidFill>
              </a:rPr>
              <a:t>ing a result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13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Awaiting</a:t>
            </a:r>
            <a:r>
              <a:rPr lang="en-US" dirty="0" smtClean="0"/>
              <a:t> a task will schedule a </a:t>
            </a:r>
            <a:r>
              <a:rPr lang="en-US" b="1" dirty="0" smtClean="0"/>
              <a:t>continuation</a:t>
            </a:r>
            <a:r>
              <a:rPr lang="en-US" dirty="0" smtClean="0"/>
              <a:t> block</a:t>
            </a:r>
          </a:p>
          <a:p>
            <a:r>
              <a:rPr lang="en-US" dirty="0" smtClean="0"/>
              <a:t>Everything after the awaiting</a:t>
            </a:r>
            <a:r>
              <a:rPr lang="en-US" b="1" dirty="0" smtClean="0"/>
              <a:t> </a:t>
            </a:r>
            <a:r>
              <a:rPr lang="en-US" dirty="0" smtClean="0"/>
              <a:t>task will be executed when the task is done executing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45988" y="3549501"/>
            <a:ext cx="93119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RunAsync()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resultTask</a:t>
            </a:r>
            <a:r>
              <a:rPr lang="en-A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AU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&gt;.Run(() </a:t>
            </a:r>
            <a:r>
              <a:rPr lang="en-A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=&gt; 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.Sleep(2000);</a:t>
            </a:r>
          </a:p>
          <a:p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"Hello World!"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AU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A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 =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1800" b="1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resultTask</a:t>
            </a:r>
            <a:r>
              <a:rPr lang="en-AU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849774" y="5004678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 on the UI </a:t>
            </a:r>
            <a:r>
              <a:rPr lang="en-US" dirty="0" smtClean="0"/>
              <a:t>thread </a:t>
            </a:r>
            <a:r>
              <a:rPr lang="en-US" dirty="0" smtClean="0"/>
              <a:t>after the waiting is done</a:t>
            </a:r>
            <a:endParaRPr lang="en-AU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26854" y="5374010"/>
            <a:ext cx="2770246" cy="4320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9174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Example of </a:t>
            </a:r>
            <a:r>
              <a:rPr lang="en-US" b="1" dirty="0" smtClean="0">
                <a:solidFill>
                  <a:schemeClr val="accent1"/>
                </a:solidFill>
              </a:rPr>
              <a:t>deadlocking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14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Wait() </a:t>
            </a:r>
            <a:r>
              <a:rPr lang="en-US" dirty="0" smtClean="0"/>
              <a:t>for an asynchronous task on the UI thread, making it </a:t>
            </a:r>
            <a:r>
              <a:rPr lang="en-US" b="1" dirty="0" smtClean="0"/>
              <a:t>impossible</a:t>
            </a:r>
            <a:r>
              <a:rPr lang="en-US" dirty="0" smtClean="0"/>
              <a:t> for the </a:t>
            </a:r>
            <a:r>
              <a:rPr lang="en-US" b="1" dirty="0" smtClean="0"/>
              <a:t>state machine</a:t>
            </a:r>
            <a:r>
              <a:rPr lang="en-US" dirty="0" smtClean="0"/>
              <a:t> to </a:t>
            </a:r>
            <a:r>
              <a:rPr lang="en-US" b="1" dirty="0" smtClean="0"/>
              <a:t>signal</a:t>
            </a:r>
            <a:r>
              <a:rPr lang="en-US" dirty="0" smtClean="0"/>
              <a:t> that it is </a:t>
            </a:r>
            <a:r>
              <a:rPr lang="en-US" b="1" dirty="0" smtClean="0"/>
              <a:t>completed</a:t>
            </a:r>
            <a:r>
              <a:rPr lang="en-US" dirty="0" smtClean="0"/>
              <a:t>!</a:t>
            </a:r>
          </a:p>
          <a:p>
            <a:endParaRPr lang="en-AU" b="1" dirty="0"/>
          </a:p>
        </p:txBody>
      </p:sp>
      <p:sp>
        <p:nvSpPr>
          <p:cNvPr id="3" name="Rectangle 2"/>
          <p:cNvSpPr/>
          <p:nvPr/>
        </p:nvSpPr>
        <p:spPr>
          <a:xfrm>
            <a:off x="1024614" y="3501802"/>
            <a:ext cx="5282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RunAsync</a:t>
            </a:r>
            <a:r>
              <a:rPr lang="en-AU" sz="2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()…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24614" y="4181329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RunAsync().Wait();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19325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Things to consider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15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Don’t</a:t>
            </a:r>
            <a:r>
              <a:rPr lang="en-US" sz="2800" dirty="0" smtClean="0"/>
              <a:t> mark </a:t>
            </a:r>
            <a:r>
              <a:rPr lang="en-US" sz="2800" b="1" dirty="0" smtClean="0"/>
              <a:t>void</a:t>
            </a:r>
            <a:r>
              <a:rPr lang="en-US" sz="2800" dirty="0" smtClean="0"/>
              <a:t> methods as</a:t>
            </a:r>
            <a:r>
              <a:rPr lang="en-US" sz="2800" dirty="0"/>
              <a:t> </a:t>
            </a:r>
            <a:r>
              <a:rPr lang="en-US" sz="2800" b="1" dirty="0" smtClean="0"/>
              <a:t>asynchronous</a:t>
            </a:r>
            <a:r>
              <a:rPr lang="en-US" sz="2800" dirty="0" smtClean="0"/>
              <a:t>, you will have no way of tracking </a:t>
            </a:r>
            <a:r>
              <a:rPr lang="en-US" sz="2800" dirty="0" smtClean="0"/>
              <a:t>it</a:t>
            </a:r>
          </a:p>
          <a:p>
            <a:r>
              <a:rPr lang="en-US" sz="2800" dirty="0" smtClean="0"/>
              <a:t>Tasks swallow Exceptions!</a:t>
            </a:r>
          </a:p>
          <a:p>
            <a:r>
              <a:rPr lang="en-US" sz="2800" dirty="0" smtClean="0"/>
              <a:t>Don’t </a:t>
            </a:r>
            <a:r>
              <a:rPr lang="en-US" sz="2800" dirty="0" smtClean="0"/>
              <a:t>explicitly </a:t>
            </a:r>
            <a:r>
              <a:rPr lang="en-US" sz="2800" b="1" dirty="0" smtClean="0"/>
              <a:t>.Wait() </a:t>
            </a:r>
            <a:r>
              <a:rPr lang="en-US" sz="2800" dirty="0" smtClean="0"/>
              <a:t>this is an easy path to </a:t>
            </a:r>
            <a:r>
              <a:rPr lang="en-US" sz="2800" b="1" dirty="0" smtClean="0"/>
              <a:t>deadlocking</a:t>
            </a:r>
          </a:p>
          <a:p>
            <a:r>
              <a:rPr lang="en-US" sz="2800" dirty="0" smtClean="0"/>
              <a:t>Follow the naming convention MyMethod</a:t>
            </a:r>
            <a:r>
              <a:rPr lang="en-US" sz="2800" b="1" dirty="0" smtClean="0"/>
              <a:t>Async</a:t>
            </a:r>
          </a:p>
          <a:p>
            <a:r>
              <a:rPr lang="en-US" sz="2800" dirty="0" smtClean="0"/>
              <a:t>Don’t lie by wrapping synchronous/blocking code in </a:t>
            </a:r>
            <a:r>
              <a:rPr lang="en-US" sz="2800" b="1" dirty="0" smtClean="0"/>
              <a:t>async</a:t>
            </a:r>
            <a:r>
              <a:rPr lang="en-US" sz="2800" dirty="0" smtClean="0"/>
              <a:t> methods</a:t>
            </a:r>
          </a:p>
          <a:p>
            <a:r>
              <a:rPr lang="en-US" sz="2800" dirty="0" smtClean="0"/>
              <a:t>The </a:t>
            </a:r>
            <a:r>
              <a:rPr lang="en-US" sz="2800" b="1" dirty="0" smtClean="0"/>
              <a:t>continuation </a:t>
            </a:r>
            <a:r>
              <a:rPr lang="en-US" sz="2800" dirty="0" smtClean="0"/>
              <a:t>is </a:t>
            </a:r>
            <a:r>
              <a:rPr lang="en-US" sz="2800" b="1" dirty="0" smtClean="0"/>
              <a:t>on</a:t>
            </a:r>
            <a:r>
              <a:rPr lang="en-US" sz="2800" dirty="0" smtClean="0"/>
              <a:t> the </a:t>
            </a:r>
            <a:r>
              <a:rPr lang="en-US" sz="2800" b="1" dirty="0" smtClean="0"/>
              <a:t>calling thread</a:t>
            </a:r>
            <a:r>
              <a:rPr lang="en-US" sz="2800" dirty="0" smtClean="0"/>
              <a:t>!</a:t>
            </a:r>
          </a:p>
          <a:p>
            <a:r>
              <a:rPr lang="en-US" sz="2800" dirty="0" err="1" smtClean="0"/>
              <a:t>Async</a:t>
            </a:r>
            <a:r>
              <a:rPr lang="en-US" sz="2800" dirty="0" smtClean="0"/>
              <a:t> lambdas: 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239394" y="5593263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 { </a:t>
            </a:r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.Delay</a:t>
            </a:r>
            <a:r>
              <a:rPr lang="en-AU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AU" sz="2400" dirty="0" smtClean="0">
                <a:solidFill>
                  <a:srgbClr val="C81EFA"/>
                </a:solidFill>
                <a:latin typeface="Consolas" panose="020B0609020204030204" pitchFamily="49" charset="0"/>
              </a:rPr>
              <a:t>2000</a:t>
            </a:r>
            <a:r>
              <a:rPr lang="en-AU" sz="24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972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1026" name="Picture 2" descr="http://jennytrout.com/wp-content/uploads/2014/02/mind-blow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187194"/>
            <a:ext cx="8100392" cy="607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59483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Summary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17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 smtClean="0"/>
              <a:t>Async</a:t>
            </a:r>
            <a:r>
              <a:rPr lang="en-US" sz="2800" b="1" dirty="0" smtClean="0"/>
              <a:t> </a:t>
            </a:r>
            <a:r>
              <a:rPr lang="en-US" sz="2800" dirty="0" smtClean="0"/>
              <a:t>is powerful</a:t>
            </a:r>
          </a:p>
          <a:p>
            <a:r>
              <a:rPr lang="en-US" sz="2800" dirty="0" smtClean="0"/>
              <a:t>Using </a:t>
            </a:r>
            <a:r>
              <a:rPr lang="en-US" sz="2800" b="1" dirty="0" err="1" smtClean="0"/>
              <a:t>Async</a:t>
            </a:r>
            <a:r>
              <a:rPr lang="en-US" sz="2800" b="1" dirty="0" smtClean="0"/>
              <a:t> </a:t>
            </a:r>
            <a:r>
              <a:rPr lang="en-US" sz="2800" dirty="0" smtClean="0"/>
              <a:t>wrong may </a:t>
            </a:r>
            <a:r>
              <a:rPr lang="en-US" sz="2800" b="1" dirty="0" smtClean="0"/>
              <a:t>deadlock</a:t>
            </a:r>
            <a:r>
              <a:rPr lang="en-US" sz="2800" dirty="0" smtClean="0"/>
              <a:t> your application</a:t>
            </a:r>
          </a:p>
          <a:p>
            <a:r>
              <a:rPr lang="en-US" sz="2800" dirty="0" smtClean="0"/>
              <a:t>Can be </a:t>
            </a:r>
            <a:r>
              <a:rPr lang="en-US" sz="2800" b="1" dirty="0" smtClean="0"/>
              <a:t>hard to debug</a:t>
            </a:r>
          </a:p>
          <a:p>
            <a:r>
              <a:rPr lang="en-US" sz="2800" b="1" dirty="0" smtClean="0"/>
              <a:t>Await</a:t>
            </a:r>
            <a:r>
              <a:rPr lang="en-US" sz="2800" dirty="0" smtClean="0"/>
              <a:t> all </a:t>
            </a:r>
            <a:r>
              <a:rPr lang="en-US" sz="2800" b="1" dirty="0" smtClean="0"/>
              <a:t>your tasks </a:t>
            </a:r>
            <a:r>
              <a:rPr lang="en-US" sz="2800" dirty="0" smtClean="0"/>
              <a:t>to verify the execution!</a:t>
            </a:r>
          </a:p>
          <a:p>
            <a:endParaRPr lang="en-AU" sz="2800" dirty="0" smtClean="0"/>
          </a:p>
          <a:p>
            <a:endParaRPr lang="en-AU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6118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136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Thank you!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filip.ekberg@readify.net</a:t>
            </a:r>
            <a:endParaRPr lang="en-AU" dirty="0" smtClean="0"/>
          </a:p>
          <a:p>
            <a:r>
              <a:rPr lang="en-AU" dirty="0" smtClean="0">
                <a:hlinkClick r:id="rId3"/>
              </a:rPr>
              <a:t>http://fekberg.com</a:t>
            </a:r>
            <a:endParaRPr lang="en-AU" dirty="0" smtClean="0"/>
          </a:p>
          <a:p>
            <a:r>
              <a:rPr lang="en-AU" dirty="0" smtClean="0"/>
              <a:t>+61 (401) 157-608</a:t>
            </a:r>
          </a:p>
          <a:p>
            <a:r>
              <a:rPr lang="en-AU" b="1" dirty="0" smtClean="0"/>
              <a:t>@fekberg</a:t>
            </a:r>
          </a:p>
          <a:p>
            <a:r>
              <a:rPr lang="en-US" dirty="0" smtClean="0"/>
              <a:t>C# Smorgasbord</a:t>
            </a: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19</a:t>
            </a:fld>
            <a:endParaRPr lang="en-A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3434"/>
          <a:stretch>
            <a:fillRect/>
          </a:stretch>
        </p:blipFill>
        <p:spPr/>
      </p:pic>
      <p:pic>
        <p:nvPicPr>
          <p:cNvPr id="8" name="Picture 4" descr="http://blog.filipekberg.se/wp-content/uploads/2012/09/smorgasbor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36" y="3861842"/>
            <a:ext cx="1628775" cy="2705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Filip Ekberg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hlinkClick r:id="rId2"/>
              </a:rPr>
              <a:t>filip.ekberg@readify.net</a:t>
            </a:r>
            <a:endParaRPr lang="en-AU" dirty="0" smtClean="0"/>
          </a:p>
          <a:p>
            <a:r>
              <a:rPr lang="en-AU" dirty="0" smtClean="0">
                <a:hlinkClick r:id="rId3"/>
              </a:rPr>
              <a:t>http://fekberg.com</a:t>
            </a:r>
            <a:endParaRPr lang="en-AU" dirty="0" smtClean="0"/>
          </a:p>
          <a:p>
            <a:r>
              <a:rPr lang="en-AU" dirty="0" smtClean="0"/>
              <a:t>+61 (401) 157-608</a:t>
            </a:r>
          </a:p>
          <a:p>
            <a:r>
              <a:rPr lang="en-AU" b="1" dirty="0" smtClean="0"/>
              <a:t>@fekberg</a:t>
            </a:r>
          </a:p>
          <a:p>
            <a:r>
              <a:rPr lang="en-US" dirty="0" smtClean="0"/>
              <a:t>C# Smorgasbord</a:t>
            </a: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343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358" y="3084687"/>
            <a:ext cx="2564557" cy="376994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5638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accent1"/>
                </a:solidFill>
              </a:rPr>
              <a:t>Asynchronous programming?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Processing</a:t>
            </a:r>
            <a:r>
              <a:rPr lang="en-US" dirty="0" smtClean="0"/>
              <a:t> allowed </a:t>
            </a:r>
            <a:r>
              <a:rPr lang="en-US" b="1" dirty="0" smtClean="0"/>
              <a:t>before</a:t>
            </a:r>
            <a:r>
              <a:rPr lang="en-US" dirty="0" smtClean="0"/>
              <a:t> current </a:t>
            </a:r>
            <a:r>
              <a:rPr lang="en-US" b="1" dirty="0" smtClean="0"/>
              <a:t>execution</a:t>
            </a:r>
            <a:r>
              <a:rPr lang="en-US" dirty="0" smtClean="0"/>
              <a:t> is </a:t>
            </a:r>
            <a:r>
              <a:rPr lang="en-US" b="1" dirty="0" smtClean="0"/>
              <a:t>done</a:t>
            </a:r>
            <a:r>
              <a:rPr lang="en-US" dirty="0" smtClean="0"/>
              <a:t>, such as read/write to disk</a:t>
            </a:r>
          </a:p>
          <a:p>
            <a:r>
              <a:rPr lang="en-US" dirty="0" smtClean="0"/>
              <a:t>So is this the </a:t>
            </a:r>
            <a:r>
              <a:rPr lang="en-US" b="1" dirty="0" smtClean="0"/>
              <a:t>same as parallel? </a:t>
            </a:r>
            <a:r>
              <a:rPr lang="en-US" dirty="0" smtClean="0"/>
              <a:t>Not quite.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7111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>
                <a:solidFill>
                  <a:schemeClr val="accent1"/>
                </a:solidFill>
              </a:rPr>
              <a:t>Async</a:t>
            </a:r>
            <a:r>
              <a:rPr lang="en-AU" dirty="0" smtClean="0">
                <a:solidFill>
                  <a:schemeClr val="accent1"/>
                </a:solidFill>
              </a:rPr>
              <a:t> + Parallel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</a:t>
            </a:fld>
            <a:endParaRPr lang="en-AU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02678" y="1862273"/>
            <a:ext cx="2132699" cy="4221087"/>
            <a:chOff x="1002678" y="1862273"/>
            <a:chExt cx="2132699" cy="4221087"/>
          </a:xfrm>
        </p:grpSpPr>
        <p:grpSp>
          <p:nvGrpSpPr>
            <p:cNvPr id="7" name="WindowsPhone"/>
            <p:cNvGrpSpPr/>
            <p:nvPr>
              <p:custDataLst>
                <p:custData r:id="rId1"/>
              </p:custDataLst>
            </p:nvPr>
          </p:nvGrpSpPr>
          <p:grpSpPr>
            <a:xfrm>
              <a:off x="1002678" y="1862273"/>
              <a:ext cx="2132699" cy="4221087"/>
              <a:chOff x="2839503" y="1"/>
              <a:chExt cx="3464995" cy="68579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839503" y="1"/>
                <a:ext cx="3464995" cy="6857998"/>
                <a:chOff x="2839503" y="1"/>
                <a:chExt cx="3464995" cy="685799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2839503" y="1"/>
                  <a:ext cx="3464995" cy="6857998"/>
                  <a:chOff x="2834639" y="1"/>
                  <a:chExt cx="3464995" cy="6857998"/>
                </a:xfrm>
              </p:grpSpPr>
              <p:sp>
                <p:nvSpPr>
                  <p:cNvPr id="12" name="Rounded Rectangle 11"/>
                  <p:cNvSpPr/>
                  <p:nvPr userDrawn="1"/>
                </p:nvSpPr>
                <p:spPr>
                  <a:xfrm>
                    <a:off x="2834639" y="1"/>
                    <a:ext cx="3464995" cy="6857998"/>
                  </a:xfrm>
                  <a:prstGeom prst="roundRect">
                    <a:avLst>
                      <a:gd name="adj" fmla="val 5515"/>
                    </a:avLst>
                  </a:prstGeom>
                  <a:solidFill>
                    <a:srgbClr val="FFFFFF"/>
                  </a:solidFill>
                  <a:ln w="3175">
                    <a:solidFill>
                      <a:srgbClr val="000000">
                        <a:lumMod val="95000"/>
                        <a:lumOff val="5000"/>
                      </a:srgbClr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2928205" y="91440"/>
                    <a:ext cx="3276600" cy="6659880"/>
                  </a:xfrm>
                  <a:prstGeom prst="roundRect">
                    <a:avLst>
                      <a:gd name="adj" fmla="val 2819"/>
                    </a:avLst>
                  </a:prstGeom>
                  <a:solidFill>
                    <a:srgbClr val="FFFFFF">
                      <a:lumMod val="6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4" name="Rectangle 13"/>
                  <p:cNvSpPr/>
                  <p:nvPr userDrawn="1"/>
                </p:nvSpPr>
                <p:spPr>
                  <a:xfrm>
                    <a:off x="3050294" y="482053"/>
                    <a:ext cx="3038085" cy="507492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" name="Left Arrow 14"/>
                  <p:cNvSpPr/>
                  <p:nvPr userDrawn="1"/>
                </p:nvSpPr>
                <p:spPr>
                  <a:xfrm>
                    <a:off x="3300730" y="6215335"/>
                    <a:ext cx="270769" cy="117324"/>
                  </a:xfrm>
                  <a:prstGeom prst="leftArrow">
                    <a:avLst>
                      <a:gd name="adj1" fmla="val 0"/>
                      <a:gd name="adj2" fmla="val 91165"/>
                    </a:avLst>
                  </a:prstGeom>
                  <a:noFill/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 rot="21384124">
                    <a:off x="4457215" y="6161552"/>
                    <a:ext cx="212326" cy="227346"/>
                    <a:chOff x="4194362" y="5874647"/>
                    <a:chExt cx="252148" cy="269985"/>
                  </a:xfrm>
                  <a:solidFill>
                    <a:srgbClr val="FFFFFF"/>
                  </a:solidFill>
                </p:grpSpPr>
                <p:sp>
                  <p:nvSpPr>
                    <p:cNvPr id="18" name="Flowchart: Stored Data 17"/>
                    <p:cNvSpPr/>
                    <p:nvPr/>
                  </p:nvSpPr>
                  <p:spPr>
                    <a:xfrm rot="6230930">
                      <a:off x="4218638" y="5878261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9" name="Flowchart: Stored Data 18"/>
                    <p:cNvSpPr/>
                    <p:nvPr/>
                  </p:nvSpPr>
                  <p:spPr>
                    <a:xfrm rot="6230930">
                      <a:off x="4190748" y="5989157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0" name="Flowchart: Stored Data 19"/>
                    <p:cNvSpPr/>
                    <p:nvPr/>
                  </p:nvSpPr>
                  <p:spPr>
                    <a:xfrm rot="16979296">
                      <a:off x="4335573" y="5922200"/>
                      <a:ext cx="114310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" name="Flowchart: Stored Data 20"/>
                    <p:cNvSpPr/>
                    <p:nvPr/>
                  </p:nvSpPr>
                  <p:spPr>
                    <a:xfrm rot="16979296">
                      <a:off x="4307999" y="6032886"/>
                      <a:ext cx="115927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7" name="Rounded Rectangle 16"/>
                  <p:cNvSpPr/>
                  <p:nvPr/>
                </p:nvSpPr>
                <p:spPr>
                  <a:xfrm>
                    <a:off x="4138146" y="266078"/>
                    <a:ext cx="860720" cy="52045"/>
                  </a:xfrm>
                  <a:prstGeom prst="round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11" name="Rectangle 10"/>
                <p:cNvSpPr/>
                <p:nvPr/>
              </p:nvSpPr>
              <p:spPr>
                <a:xfrm>
                  <a:off x="3054545" y="482052"/>
                  <a:ext cx="3038698" cy="188595"/>
                </a:xfrm>
                <a:prstGeom prst="rect">
                  <a:avLst/>
                </a:prstGeom>
                <a:solidFill>
                  <a:srgbClr val="000000">
                    <a:alpha val="3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12:38</a:t>
                  </a:r>
                </a:p>
              </p:txBody>
            </p:sp>
          </p:grpSp>
          <p:pic>
            <p:nvPicPr>
              <p:cNvPr id="9" name="Picture 2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9769" y="6091117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/>
            <p:cNvGrpSpPr/>
            <p:nvPr>
              <p:custDataLst>
                <p:custData r:id="rId2"/>
              </p:custDataLst>
            </p:nvPr>
          </p:nvGrpSpPr>
          <p:grpSpPr>
            <a:xfrm>
              <a:off x="1328443" y="3645818"/>
              <a:ext cx="1484471" cy="151790"/>
              <a:chOff x="1460305" y="1991934"/>
              <a:chExt cx="2125060" cy="70956"/>
            </a:xfrm>
          </p:grpSpPr>
          <p:sp>
            <p:nvSpPr>
              <p:cNvPr id="27" name="GrayBox"/>
              <p:cNvSpPr>
                <a:spLocks/>
              </p:cNvSpPr>
              <p:nvPr/>
            </p:nvSpPr>
            <p:spPr>
              <a:xfrm>
                <a:off x="1460305" y="1991934"/>
                <a:ext cx="2125060" cy="70956"/>
              </a:xfrm>
              <a:prstGeom prst="rect">
                <a:avLst/>
              </a:prstGeom>
              <a:solidFill>
                <a:srgbClr val="D4D4D4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BlueBox"/>
              <p:cNvSpPr>
                <a:spLocks/>
              </p:cNvSpPr>
              <p:nvPr/>
            </p:nvSpPr>
            <p:spPr>
              <a:xfrm>
                <a:off x="1460305" y="1991934"/>
                <a:ext cx="1473186" cy="70956"/>
              </a:xfrm>
              <a:prstGeom prst="rect">
                <a:avLst/>
              </a:prstGeom>
              <a:solidFill>
                <a:srgbClr val="369ACA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0" name="Straight Arrow Connector 29"/>
          <p:cNvCxnSpPr/>
          <p:nvPr/>
        </p:nvCxnSpPr>
        <p:spPr>
          <a:xfrm>
            <a:off x="3309895" y="3968127"/>
            <a:ext cx="2785311" cy="4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202580" y="1846123"/>
            <a:ext cx="4536504" cy="41648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692093810"/>
              </p:ext>
            </p:extLst>
          </p:nvPr>
        </p:nvGraphicFramePr>
        <p:xfrm>
          <a:off x="5745029" y="2212166"/>
          <a:ext cx="4994055" cy="3329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502280" y="3514828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Asynchronous task</a:t>
            </a:r>
            <a:endParaRPr lang="en-AU" dirty="0"/>
          </a:p>
        </p:txBody>
      </p:sp>
      <p:sp>
        <p:nvSpPr>
          <p:cNvPr id="49" name="TextBox 48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3264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Graphic spid="43" grpId="0">
        <p:bldAsOne/>
      </p:bldGraphic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>
                <a:solidFill>
                  <a:schemeClr val="accent1"/>
                </a:solidFill>
              </a:rPr>
              <a:t>Async</a:t>
            </a:r>
            <a:r>
              <a:rPr lang="en-AU" dirty="0" smtClean="0">
                <a:solidFill>
                  <a:schemeClr val="accent1"/>
                </a:solidFill>
              </a:rPr>
              <a:t>? Never heard of it.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5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Ajax </a:t>
            </a:r>
            <a:r>
              <a:rPr lang="en-US" dirty="0"/>
              <a:t>- </a:t>
            </a:r>
            <a:r>
              <a:rPr lang="en-US" b="1" dirty="0"/>
              <a:t>Asynchronous</a:t>
            </a:r>
            <a:r>
              <a:rPr lang="en-US" dirty="0"/>
              <a:t> JavaScript and </a:t>
            </a:r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Request data</a:t>
            </a:r>
          </a:p>
          <a:p>
            <a:pPr lvl="1"/>
            <a:r>
              <a:rPr lang="en-US" dirty="0" smtClean="0"/>
              <a:t>Handle the response when available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213985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Introducing </a:t>
            </a:r>
            <a:r>
              <a:rPr lang="en-US" b="1" dirty="0" smtClean="0">
                <a:solidFill>
                  <a:schemeClr val="accent1"/>
                </a:solidFill>
              </a:rPr>
              <a:t>Async</a:t>
            </a:r>
            <a:r>
              <a:rPr lang="en-US" dirty="0" smtClean="0">
                <a:solidFill>
                  <a:schemeClr val="accent1"/>
                </a:solidFill>
              </a:rPr>
              <a:t> and </a:t>
            </a:r>
            <a:r>
              <a:rPr lang="en-US" b="1" dirty="0" smtClean="0">
                <a:solidFill>
                  <a:schemeClr val="accent1"/>
                </a:solidFill>
              </a:rPr>
              <a:t>Await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6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new Contextual Keywords as of .NET 4.5</a:t>
            </a:r>
          </a:p>
          <a:p>
            <a:r>
              <a:rPr lang="en-US" dirty="0" smtClean="0"/>
              <a:t>Meaning it does all the hard work for you</a:t>
            </a:r>
          </a:p>
          <a:p>
            <a:pPr lvl="1"/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1009520" y="3252099"/>
            <a:ext cx="94061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3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RunAsync()</a:t>
            </a:r>
          </a:p>
          <a:p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3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3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.Run(() =&gt; { });</a:t>
            </a:r>
          </a:p>
          <a:p>
            <a:r>
              <a:rPr lang="en-AU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7306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Marking a method as </a:t>
            </a:r>
            <a:r>
              <a:rPr lang="en-US" b="1" dirty="0" smtClean="0">
                <a:solidFill>
                  <a:schemeClr val="accent1"/>
                </a:solidFill>
              </a:rPr>
              <a:t>Async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7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This will indicate that the method will be executed from within a </a:t>
            </a:r>
            <a:r>
              <a:rPr lang="sv-SE" b="1" dirty="0" smtClean="0"/>
              <a:t>state machine</a:t>
            </a:r>
          </a:p>
          <a:p>
            <a:r>
              <a:rPr lang="sv-SE" dirty="0" smtClean="0"/>
              <a:t>Adds </a:t>
            </a:r>
            <a:r>
              <a:rPr lang="sv-SE" b="1" dirty="0" smtClean="0"/>
              <a:t>overhead</a:t>
            </a:r>
          </a:p>
          <a:p>
            <a:r>
              <a:rPr lang="sv-SE" dirty="0" smtClean="0"/>
              <a:t>If it is </a:t>
            </a:r>
            <a:r>
              <a:rPr lang="sv-SE" b="1" dirty="0" smtClean="0"/>
              <a:t>not</a:t>
            </a:r>
            <a:r>
              <a:rPr lang="sv-SE" dirty="0" smtClean="0"/>
              <a:t> actually </a:t>
            </a:r>
            <a:r>
              <a:rPr lang="sv-SE" b="1" dirty="0" smtClean="0"/>
              <a:t>awaiting</a:t>
            </a:r>
            <a:r>
              <a:rPr lang="sv-SE" dirty="0" smtClean="0"/>
              <a:t> something, </a:t>
            </a:r>
            <a:r>
              <a:rPr lang="sv-SE" b="1" dirty="0" smtClean="0"/>
              <a:t>don</a:t>
            </a:r>
            <a:r>
              <a:rPr lang="en-US" b="1" dirty="0" smtClean="0"/>
              <a:t>’t</a:t>
            </a:r>
            <a:r>
              <a:rPr lang="en-US" dirty="0" smtClean="0"/>
              <a:t> mark it as </a:t>
            </a:r>
            <a:r>
              <a:rPr lang="en-US" b="1" dirty="0" smtClean="0"/>
              <a:t>async</a:t>
            </a:r>
            <a:r>
              <a:rPr lang="en-US" dirty="0" smtClean="0"/>
              <a:t>!</a:t>
            </a:r>
          </a:p>
          <a:p>
            <a:r>
              <a:rPr lang="en-US" dirty="0" smtClean="0"/>
              <a:t>Simply </a:t>
            </a:r>
            <a:r>
              <a:rPr lang="en-US" b="1" dirty="0" smtClean="0"/>
              <a:t>marking as async</a:t>
            </a:r>
            <a:r>
              <a:rPr lang="en-US" dirty="0"/>
              <a:t> </a:t>
            </a:r>
            <a:r>
              <a:rPr lang="en-US" dirty="0" smtClean="0"/>
              <a:t>doesn’t make it async!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8738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do you think happens?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8</a:t>
            </a:fld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834244" y="1515112"/>
            <a:ext cx="8735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Button_Click</a:t>
            </a:r>
            <a:r>
              <a:rPr lang="en-A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A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Run();</a:t>
            </a: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AU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A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Run()</a:t>
            </a: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17356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do you think happens?</a:t>
            </a:r>
            <a:endParaRPr lang="en-AU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Pty Ltd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9</a:t>
            </a:fld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834244" y="1515112"/>
            <a:ext cx="8735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Button_Click</a:t>
            </a:r>
            <a:r>
              <a:rPr lang="en-A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RunAsync();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AU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b="1" u="sng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AU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void</a:t>
            </a:r>
            <a:r>
              <a:rPr lang="en-AU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RunAsync()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AU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168299" y="626249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/>
              <a:t>@fekberg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41429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Theme">
  <a:themeElements>
    <a:clrScheme name="Readif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000000"/>
      </a:accent6>
      <a:hlink>
        <a:srgbClr val="000000"/>
      </a:hlink>
      <a:folHlink>
        <a:srgbClr val="000000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0E3906557AE84D840A6F35BB3673CF" ma:contentTypeVersion="1" ma:contentTypeDescription="Create a new document." ma:contentTypeScope="" ma:versionID="886f09996896bfaa0a3961f793b425a3">
  <xsd:schema xmlns:xsd="http://www.w3.org/2001/XMLSchema" xmlns:xs="http://www.w3.org/2001/XMLSchema" xmlns:p="http://schemas.microsoft.com/office/2006/metadata/properties" xmlns:ns3="1f68bae5-8ffa-4e4f-89df-2e6e74632b6d" targetNamespace="http://schemas.microsoft.com/office/2006/metadata/properties" ma:root="true" ma:fieldsID="c9c4a2f804de831e410d1fd430abf7b8" ns3:_="">
    <xsd:import namespace="1f68bae5-8ffa-4e4f-89df-2e6e74632b6d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68bae5-8ffa-4e4f-89df-2e6e74632b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ontrol xmlns="http://schemas.microsoft.com/VisualStudio/2011/storyboarding/control">
  <Id Name="System.Storyboarding.WindowsApps.WindowsAppsProgressBar" Revision="1" Stencil="System.Storyboarding.WindowsApps" StencilVersion="0.1"/>
</Control>
</file>

<file path=customXml/item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F4E2C373-23A8-4F58-9D2A-A3D6CB762E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A3415E-68A0-47DE-83E4-85A6A8455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68bae5-8ffa-4e4f-89df-2e6e74632b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47D001-EB49-48B0-A77B-C527DDF76C3E}">
  <ds:schemaRefs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1f68bae5-8ffa-4e4f-89df-2e6e74632b6d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AC9F8A48-458C-4913-8C22-0F534E8214F6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7B925F2-B31A-4239-8FF1-C58ECAD85CC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PPT Template</Template>
  <TotalTime>12559</TotalTime>
  <Words>897</Words>
  <Application>Microsoft Office PowerPoint</Application>
  <PresentationFormat>Custom</PresentationFormat>
  <Paragraphs>217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Segoe UI</vt:lpstr>
      <vt:lpstr>Readify Theme</vt:lpstr>
      <vt:lpstr>Asynchronous  programming</vt:lpstr>
      <vt:lpstr>Filip Ekberg</vt:lpstr>
      <vt:lpstr>Asynchronous programming?</vt:lpstr>
      <vt:lpstr>Async + Parallel</vt:lpstr>
      <vt:lpstr>Async? Never heard of it.</vt:lpstr>
      <vt:lpstr>Introducing Async and Await</vt:lpstr>
      <vt:lpstr>Marking a method as Async</vt:lpstr>
      <vt:lpstr>What do you think happens?</vt:lpstr>
      <vt:lpstr>What do you think happens?</vt:lpstr>
      <vt:lpstr>The second one crashes!</vt:lpstr>
      <vt:lpstr>How do we handle this?</vt:lpstr>
      <vt:lpstr>Proper Async method</vt:lpstr>
      <vt:lpstr>Awaiting a result</vt:lpstr>
      <vt:lpstr>Example of deadlocking</vt:lpstr>
      <vt:lpstr>Things to consider</vt:lpstr>
      <vt:lpstr>PowerPoint Presentation</vt:lpstr>
      <vt:lpstr>Summary</vt:lpstr>
      <vt:lpstr>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here</dc:title>
  <dc:creator>Filip Ekberg</dc:creator>
  <cp:lastModifiedBy>Filip Ekberg</cp:lastModifiedBy>
  <cp:revision>158</cp:revision>
  <dcterms:created xsi:type="dcterms:W3CDTF">2014-02-23T00:06:49Z</dcterms:created>
  <dcterms:modified xsi:type="dcterms:W3CDTF">2014-06-10T13:16:50Z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0x010100110E3906557AE84D840A6F35BB3673CF</vt:lpwstr>
  </property>
  <property fmtid="{D5CDD505-2E9C-101B-9397-08002B2CF9AE}" pid="3" name="Tfs.IsStoryboard">
    <vt:bool>true</vt:bool>
  </property>
  <property fmtid="{D5CDD505-2E9C-101B-9397-08002B2CF9AE}" pid="4" name="Tfs.LastKnownPath">
    <vt:lpwstr>https://d.docs.live.net/9282641395dc1ec5/Documents/Presentationer/Async-20140611.pptx</vt:lpwstr>
  </property>
</Properties>
</file>